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3" r:id="rId7"/>
    <p:sldId id="271" r:id="rId8"/>
    <p:sldId id="261" r:id="rId9"/>
    <p:sldId id="264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010"/>
    <a:srgbClr val="F24848"/>
    <a:srgbClr val="F57777"/>
    <a:srgbClr val="FAFAFA"/>
    <a:srgbClr val="F55968"/>
    <a:srgbClr val="24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3D5AB-FBA4-4485-8483-53FB774AD2FD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C8D24-A4FF-444F-A702-3CBAF21A4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69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C8D24-A4FF-444F-A702-3CBAF21A4F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58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6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5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3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1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9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1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4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25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FCEA3-9701-4317-BE7A-381094DF7961}" type="datetimeFigureOut">
              <a:rPr lang="en-US" smtClean="0"/>
              <a:t>30-Nov-13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E7EBC-C9BF-4846-BB4E-948726CB9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0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&#2439;-&#2478;&#2503;&#2439;&#2482;-ujjwalrko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79549" y="210026"/>
            <a:ext cx="3456394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bn-BD" sz="115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15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5926" y="1713326"/>
            <a:ext cx="627221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উজ্জ্বল কান্তি নাথ</a:t>
            </a:r>
          </a:p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</a:t>
            </a:r>
          </a:p>
          <a:p>
            <a:pPr algn="ctr"/>
            <a:r>
              <a:rPr lang="bn-BD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হারবাং ইউনিয়ন উচ্চ বিদ্যালয়</a:t>
            </a:r>
          </a:p>
          <a:p>
            <a:pPr algn="ctr"/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চকরিয়া, কক্সবাজার।</a:t>
            </a:r>
          </a:p>
          <a:p>
            <a:pPr algn="ctr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আই ডি নং-৩৫</a:t>
            </a:r>
          </a:p>
          <a:p>
            <a:pPr algn="ctr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টি কিউ আই-২ ব্যাচ নং-(১)</a:t>
            </a:r>
          </a:p>
          <a:p>
            <a:pPr algn="ctr"/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মোবাইল নং-০১৮১৫৬৬৫৫৭০</a:t>
            </a:r>
          </a:p>
          <a:p>
            <a:pPr algn="ctr"/>
            <a:r>
              <a:rPr lang="en-US" sz="2000" dirty="0" err="1" smtClean="0">
                <a:solidFill>
                  <a:srgbClr val="002060"/>
                </a:solidFill>
                <a:latin typeface="Aharoni" panose="02010803020104030203" pitchFamily="2" charset="-79"/>
                <a:cs typeface="NikoshBAN" panose="02000000000000000000" pitchFamily="2" charset="0"/>
                <a:hlinkClick r:id="rId3"/>
              </a:rPr>
              <a:t>EmaiL</a:t>
            </a:r>
            <a:r>
              <a:rPr lang="bn-BD" sz="2000" dirty="0">
                <a:latin typeface="NikoshBAN" panose="02000000000000000000" pitchFamily="2" charset="0"/>
                <a:cs typeface="NikoshBAN" panose="02000000000000000000" pitchFamily="2" charset="0"/>
                <a:hlinkClick r:id="rId3"/>
              </a:rPr>
              <a:t>-</a:t>
            </a:r>
            <a:r>
              <a:rPr lang="en-US" sz="2000">
                <a:latin typeface="NikoshBAN" panose="02000000000000000000" pitchFamily="2" charset="0"/>
                <a:cs typeface="NikoshBAN" panose="02000000000000000000" pitchFamily="2" charset="0"/>
                <a:hlinkClick r:id="rId3"/>
              </a:rPr>
              <a:t>  </a:t>
            </a:r>
            <a:r>
              <a:rPr lang="en-US" sz="2000" smtClean="0">
                <a:latin typeface="NikoshBAN" panose="02000000000000000000" pitchFamily="2" charset="0"/>
                <a:cs typeface="NikoshBAN" panose="02000000000000000000" pitchFamily="2" charset="0"/>
                <a:hlinkClick r:id="rId3"/>
              </a:rPr>
              <a:t>ujjwalrko@gmail.com</a:t>
            </a:r>
            <a:r>
              <a:rPr lang="en-US" sz="200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71" y="568822"/>
            <a:ext cx="1812538" cy="1656000"/>
          </a:xfrm>
          <a:prstGeom prst="roundRect">
            <a:avLst>
              <a:gd name="adj" fmla="val 5000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50800" dir="5400000" sx="87000" sy="87000" algn="ctr" rotWithShape="0">
              <a:srgbClr val="000000"/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1387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3400" y="495300"/>
            <a:ext cx="269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u="sng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4800" b="1" u="sng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5000" y="1981200"/>
            <a:ext cx="797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২৩০ মিটার দীর্ঘ একটি ট্রেনের গতিবেগ ঘণ্টায় ৩০ কিলোমিটার। ট্রেনটি ৩২০ মিটার দীর্ঘ একটি প্লাটফরম অতিক্রম করতে ট্রেনটির কত সময় লাগবে?</a:t>
            </a:r>
            <a:endParaRPr lang="en-US" sz="36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43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3441" y="1501588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5400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871382" y="3483535"/>
                <a:ext cx="5470712" cy="20606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১।  ১০ কিলোমিটারে কত মিটার?</a:t>
                </a:r>
              </a:p>
              <a:p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২।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360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bn-BD" sz="3600">
                            <a:latin typeface="Cambria Math" panose="02040503050406030204" pitchFamily="18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sz="3600" dirty="0" smtClean="0"/>
                  <a:t> ঘণ্টা = কত মিনিট?</a:t>
                </a:r>
              </a:p>
              <a:p>
                <a:r>
                  <a:rPr lang="bn-BD" sz="3600" dirty="0" smtClean="0"/>
                  <a:t>৩। ৬০ সেকেন্ড = কত ঘণ্টা?</a:t>
                </a:r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382" y="3483535"/>
                <a:ext cx="5470712" cy="2060629"/>
              </a:xfrm>
              <a:prstGeom prst="rect">
                <a:avLst/>
              </a:prstGeom>
              <a:blipFill rotWithShape="0">
                <a:blip r:embed="rId2"/>
                <a:stretch>
                  <a:fillRect l="-3456" t="-4438" b="-10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265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7024" y="1089211"/>
            <a:ext cx="38055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u="sng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6600" b="1" u="sng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2352" y="3025582"/>
            <a:ext cx="81354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3600" dirty="0" smtClean="0">
                <a:latin typeface="SutonnyMJ" pitchFamily="2" charset="0"/>
              </a:rPr>
              <a:t>120 </a:t>
            </a:r>
            <a:r>
              <a:rPr lang="en-US" sz="3600" dirty="0" err="1">
                <a:latin typeface="SutonnyMJ" pitchFamily="2" charset="0"/>
              </a:rPr>
              <a:t>wgUvi</a:t>
            </a:r>
            <a:r>
              <a:rPr lang="en-US" sz="3600" dirty="0">
                <a:latin typeface="SutonnyMJ" pitchFamily="2" charset="0"/>
              </a:rPr>
              <a:t> `</a:t>
            </a:r>
            <a:r>
              <a:rPr lang="en-US" sz="3600" dirty="0" err="1">
                <a:latin typeface="SutonnyMJ" pitchFamily="2" charset="0"/>
              </a:rPr>
              <a:t>xN</a:t>
            </a:r>
            <a:r>
              <a:rPr lang="en-US" sz="3600" dirty="0">
                <a:latin typeface="SutonnyMJ" pitchFamily="2" charset="0"/>
              </a:rPr>
              <a:t>© </a:t>
            </a:r>
            <a:r>
              <a:rPr lang="en-US" sz="3600" dirty="0" err="1">
                <a:latin typeface="SutonnyMJ" pitchFamily="2" charset="0"/>
              </a:rPr>
              <a:t>GKwU</a:t>
            </a:r>
            <a:r>
              <a:rPr lang="en-US" sz="3600" dirty="0">
                <a:latin typeface="SutonnyMJ" pitchFamily="2" charset="0"/>
              </a:rPr>
              <a:t> †</a:t>
            </a:r>
            <a:r>
              <a:rPr lang="en-US" sz="3600" dirty="0" err="1">
                <a:latin typeface="SutonnyMJ" pitchFamily="2" charset="0"/>
              </a:rPr>
              <a:t>Uªb</a:t>
            </a:r>
            <a:r>
              <a:rPr lang="en-US" sz="3600" dirty="0">
                <a:latin typeface="SutonnyMJ" pitchFamily="2" charset="0"/>
              </a:rPr>
              <a:t> 330 </a:t>
            </a:r>
            <a:r>
              <a:rPr lang="en-US" sz="3600" dirty="0" err="1">
                <a:latin typeface="SutonnyMJ" pitchFamily="2" charset="0"/>
              </a:rPr>
              <a:t>wgUvi</a:t>
            </a:r>
            <a:r>
              <a:rPr lang="en-US" sz="3600" dirty="0">
                <a:latin typeface="SutonnyMJ" pitchFamily="2" charset="0"/>
              </a:rPr>
              <a:t> `</a:t>
            </a:r>
            <a:r>
              <a:rPr lang="en-US" sz="3600" dirty="0" err="1">
                <a:latin typeface="SutonnyMJ" pitchFamily="2" charset="0"/>
              </a:rPr>
              <a:t>xN</a:t>
            </a:r>
            <a:r>
              <a:rPr lang="en-US" sz="3600" dirty="0">
                <a:latin typeface="SutonnyMJ" pitchFamily="2" charset="0"/>
              </a:rPr>
              <a:t>© </a:t>
            </a:r>
            <a:r>
              <a:rPr lang="en-US" sz="3600" dirty="0" err="1">
                <a:latin typeface="SutonnyMJ" pitchFamily="2" charset="0"/>
              </a:rPr>
              <a:t>GKwU</a:t>
            </a:r>
            <a:r>
              <a:rPr lang="en-US" sz="3600" dirty="0">
                <a:latin typeface="SutonnyMJ" pitchFamily="2" charset="0"/>
              </a:rPr>
              <a:t> †</a:t>
            </a:r>
            <a:r>
              <a:rPr lang="en-US" sz="3600" dirty="0" err="1">
                <a:latin typeface="SutonnyMJ" pitchFamily="2" charset="0"/>
              </a:rPr>
              <a:t>mZz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</a:rPr>
              <a:t>AwZ</a:t>
            </a:r>
            <a:r>
              <a:rPr lang="bn-BD" sz="3600" dirty="0" smtClean="0"/>
              <a:t>ক্র</a:t>
            </a:r>
            <a:r>
              <a:rPr lang="en-US" sz="3600" dirty="0" smtClean="0">
                <a:latin typeface="SutonnyMJ" pitchFamily="2" charset="0"/>
              </a:rPr>
              <a:t>g </a:t>
            </a:r>
            <a:r>
              <a:rPr lang="en-US" sz="3600" dirty="0" err="1">
                <a:latin typeface="SutonnyMJ" pitchFamily="2" charset="0"/>
              </a:rPr>
              <a:t>Ki‡e</a:t>
            </a:r>
            <a:r>
              <a:rPr lang="en-US" sz="3600" dirty="0">
                <a:latin typeface="SutonnyMJ" pitchFamily="2" charset="0"/>
              </a:rPr>
              <a:t>| †</a:t>
            </a:r>
            <a:r>
              <a:rPr lang="en-US" sz="3600" dirty="0" err="1">
                <a:latin typeface="SutonnyMJ" pitchFamily="2" charset="0"/>
              </a:rPr>
              <a:t>UªbwUi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600" dirty="0" err="1">
                <a:latin typeface="SutonnyMJ" pitchFamily="2" charset="0"/>
              </a:rPr>
              <a:t>MwZ‡eM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600" dirty="0" err="1">
                <a:latin typeface="SutonnyMJ" pitchFamily="2" charset="0"/>
              </a:rPr>
              <a:t>NÈvq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600" dirty="0" smtClean="0">
                <a:latin typeface="SutonnyMJ" pitchFamily="2" charset="0"/>
              </a:rPr>
              <a:t>30</a:t>
            </a:r>
            <a:r>
              <a:rPr lang="bn-BD" sz="3600" dirty="0" smtClean="0">
                <a:latin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</a:rPr>
              <a:t>wK.wg</a:t>
            </a:r>
            <a:r>
              <a:rPr lang="en-US" sz="3600" dirty="0">
                <a:latin typeface="SutonnyMJ" pitchFamily="2" charset="0"/>
              </a:rPr>
              <a:t>. </a:t>
            </a:r>
            <a:r>
              <a:rPr lang="en-US" sz="3600" dirty="0" err="1">
                <a:latin typeface="SutonnyMJ" pitchFamily="2" charset="0"/>
              </a:rPr>
              <a:t>n‡j</a:t>
            </a:r>
            <a:r>
              <a:rPr lang="en-US" sz="3600" dirty="0">
                <a:latin typeface="SutonnyMJ" pitchFamily="2" charset="0"/>
              </a:rPr>
              <a:t>, †</a:t>
            </a:r>
            <a:r>
              <a:rPr lang="en-US" sz="3600" dirty="0" err="1">
                <a:latin typeface="SutonnyMJ" pitchFamily="2" charset="0"/>
              </a:rPr>
              <a:t>mZzwU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</a:rPr>
              <a:t>AwZ</a:t>
            </a:r>
            <a:r>
              <a:rPr lang="bn-BD" sz="3600" dirty="0" smtClean="0"/>
              <a:t>ক্র</a:t>
            </a:r>
            <a:r>
              <a:rPr lang="en-US" sz="3600" dirty="0" smtClean="0">
                <a:latin typeface="SutonnyMJ" pitchFamily="2" charset="0"/>
              </a:rPr>
              <a:t>g </a:t>
            </a:r>
            <a:r>
              <a:rPr lang="en-US" sz="3600" dirty="0" err="1">
                <a:latin typeface="SutonnyMJ" pitchFamily="2" charset="0"/>
              </a:rPr>
              <a:t>Ki‡Z</a:t>
            </a:r>
            <a:r>
              <a:rPr lang="en-US" sz="3600" dirty="0">
                <a:latin typeface="SutonnyMJ" pitchFamily="2" charset="0"/>
              </a:rPr>
              <a:t> †</a:t>
            </a:r>
            <a:r>
              <a:rPr lang="en-US" sz="3600" dirty="0" err="1">
                <a:latin typeface="SutonnyMJ" pitchFamily="2" charset="0"/>
              </a:rPr>
              <a:t>UªbwUi</a:t>
            </a:r>
            <a:r>
              <a:rPr lang="en-US" sz="3600" dirty="0">
                <a:latin typeface="SutonnyMJ" pitchFamily="2" charset="0"/>
              </a:rPr>
              <a:t> KZ </a:t>
            </a:r>
            <a:r>
              <a:rPr lang="en-US" sz="3600" dirty="0" err="1">
                <a:latin typeface="SutonnyMJ" pitchFamily="2" charset="0"/>
              </a:rPr>
              <a:t>mgq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600" dirty="0" err="1">
                <a:latin typeface="SutonnyMJ" pitchFamily="2" charset="0"/>
              </a:rPr>
              <a:t>jvM‡e</a:t>
            </a:r>
            <a:r>
              <a:rPr lang="en-US" sz="3600" dirty="0">
                <a:latin typeface="SutonnyMJ" pitchFamily="2" charset="0"/>
              </a:rPr>
              <a:t>?</a:t>
            </a:r>
            <a:endParaRPr lang="en-US" sz="3600" dirty="0">
              <a:latin typeface="SutonnyMJ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11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53235" y="2828425"/>
            <a:ext cx="4450978" cy="2048314"/>
          </a:xfrm>
          <a:prstGeom prst="roundRect">
            <a:avLst/>
          </a:prstGeom>
          <a:pattFill prst="sphere">
            <a:fgClr>
              <a:schemeClr val="accent1"/>
            </a:fgClr>
            <a:bgClr>
              <a:schemeClr val="bg1"/>
            </a:bgClr>
          </a:pattFill>
          <a:ln w="79375" cmpd="dbl">
            <a:solidFill>
              <a:schemeClr val="accent1">
                <a:shade val="50000"/>
                <a:alpha val="9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38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5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5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4" indent="-342900" algn="ctr">
              <a:buSzPct val="70000"/>
              <a:buFont typeface="Arial" panose="020B0604020202020204" pitchFamily="34" charset="0"/>
              <a:buNone/>
            </a:pP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228600" lvl="4" algn="ctr">
              <a:spcBef>
                <a:spcPts val="1000"/>
              </a:spcBef>
              <a:buNone/>
            </a:pPr>
            <a:r>
              <a:rPr lang="bn-BD" sz="115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সাধারন গণিত </a:t>
            </a:r>
          </a:p>
          <a:p>
            <a:pPr marL="228600" lvl="4" algn="ctr">
              <a:spcBef>
                <a:spcPts val="1000"/>
              </a:spcBef>
              <a:buNone/>
            </a:pPr>
            <a:r>
              <a:rPr lang="bn-BD" sz="8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৬ষ্ঠ শ্রেণি</a:t>
            </a:r>
            <a:r>
              <a:rPr lang="bn-BD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সময়ঃ ৫০ মিনিট</a:t>
            </a:r>
            <a:r>
              <a:rPr lang="bn-BD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bn-BD" sz="3900" dirty="0" smtClean="0"/>
          </a:p>
          <a:p>
            <a:pPr>
              <a:buFont typeface="Arial" panose="020B0604020202020204" pitchFamily="34" charset="0"/>
              <a:buNone/>
            </a:pP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385719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49943" y="1005512"/>
            <a:ext cx="21288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3319" y="4248775"/>
            <a:ext cx="21288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গতি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20" y="453979"/>
            <a:ext cx="2549616" cy="25496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74" y="3853574"/>
            <a:ext cx="2684085" cy="1976221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3012142" y="1729626"/>
            <a:ext cx="1999130" cy="1344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160059" y="4958603"/>
            <a:ext cx="1999130" cy="1344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97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23681" y="382692"/>
            <a:ext cx="66966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6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সময় ও গতি বিষয়ক</a:t>
            </a:r>
            <a:endParaRPr lang="en-US" sz="6600" dirty="0">
              <a:solidFill>
                <a:schemeClr val="accent5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52485" y="4120532"/>
            <a:ext cx="34693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অধ্যায়- ২</a:t>
            </a:r>
            <a:r>
              <a:rPr lang="en-US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</a:p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পৃষ্টা- ৩৪</a:t>
            </a:r>
            <a:endParaRPr lang="en-US" sz="6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19086" y="1490688"/>
            <a:ext cx="8505825" cy="23431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bn-BD" sz="36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সমস্যাঃ</a:t>
            </a: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 ট্রেনের গতিবেগ ঘণ্টায় ৭৫ কিঃমিঃ । ট্রেনটির দৈর্ঘ্য ১৮০ মিঃ হলে , ৩২০ মিঃ দীর্ঘ একটি সেতু অতিক্রম করতে ট্রেনটির কত সময় লাগবে ?</a:t>
            </a:r>
          </a:p>
        </p:txBody>
      </p:sp>
    </p:spTree>
    <p:extLst>
      <p:ext uri="{BB962C8B-B14F-4D97-AF65-F5344CB8AC3E}">
        <p14:creationId xmlns:p14="http://schemas.microsoft.com/office/powerpoint/2010/main" val="172211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4412" y="2006025"/>
            <a:ext cx="7115176" cy="458587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bn-BD" sz="1600" dirty="0" smtClean="0">
              <a:solidFill>
                <a:srgbClr val="002060"/>
              </a:solidFill>
            </a:endParaRPr>
          </a:p>
          <a:p>
            <a:r>
              <a:rPr lang="bn-BD" sz="4800" b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এইপাঠ শেষে শিক্ষার্থীরা-</a:t>
            </a:r>
          </a:p>
          <a:p>
            <a:endParaRPr lang="bn-BD" sz="3600" b="1" u="sng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627063" indent="-627063" algn="just"/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  সময় ও দূরত্বের একক কী তা বলতে পারবে। </a:t>
            </a:r>
          </a:p>
          <a:p>
            <a:pPr marL="627063" indent="-627063" algn="just"/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  গতিবেগ কী তা বলতে পারবে।</a:t>
            </a:r>
          </a:p>
          <a:p>
            <a:pPr marL="627063" indent="-627063" algn="just"/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 গতি ও সময় সংক্রান্ত গাণিতিক সমস্যার সমাধান করতে পারবে।</a:t>
            </a:r>
            <a:endParaRPr lang="en-US" sz="3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627063" indent="-627063"/>
            <a:endParaRPr lang="bn-BD" sz="4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643187" y="662998"/>
            <a:ext cx="3857626" cy="116580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</a:t>
            </a:r>
            <a:r>
              <a:rPr lang="en-US" sz="8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</a:t>
            </a:r>
            <a:r>
              <a:rPr lang="bn-BD" sz="8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8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83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4320" y="3041729"/>
            <a:ext cx="42148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 ঘণ্টা = ৬০ মিনিট</a:t>
            </a:r>
          </a:p>
          <a:p>
            <a:pPr algn="just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১মিনিট = ৬০ সেকেন্ড</a:t>
            </a:r>
          </a:p>
          <a:p>
            <a:pPr algn="just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 ঘণ্টা  = ৬০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×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৬০ সেকেন্ড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bn-BD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9125" y="3192262"/>
            <a:ext cx="4469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 কিলোমিটার = ১০০০ মিটার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৭৫     ,,         = ৭৫০০০ ,,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606980" y="2286081"/>
            <a:ext cx="0" cy="90618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408276" y="2127852"/>
            <a:ext cx="1349" cy="105671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87" y="121023"/>
            <a:ext cx="2908620" cy="22008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607" y="121023"/>
            <a:ext cx="5717801" cy="2143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246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9" y="3771806"/>
            <a:ext cx="85113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বস্তু একক সময়ে যে দূরত্ব অতিক্রম করে তাকে গতিবেগ বলে।</a:t>
            </a:r>
            <a:endParaRPr lang="en-US" sz="4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9885" y="5262906"/>
            <a:ext cx="6015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গতিবেগ = অতিক্রান্ত দূরত্ব 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÷</a:t>
            </a: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সময়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4776" y="2743196"/>
            <a:ext cx="8296836" cy="13447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564776" y="1218313"/>
            <a:ext cx="8296836" cy="1066433"/>
            <a:chOff x="564776" y="1218313"/>
            <a:chExt cx="8296836" cy="1066433"/>
          </a:xfrm>
        </p:grpSpPr>
        <p:grpSp>
          <p:nvGrpSpPr>
            <p:cNvPr id="18" name="Group 17"/>
            <p:cNvGrpSpPr/>
            <p:nvPr/>
          </p:nvGrpSpPr>
          <p:grpSpPr>
            <a:xfrm>
              <a:off x="564776" y="1582601"/>
              <a:ext cx="8296836" cy="702145"/>
              <a:chOff x="564776" y="1582601"/>
              <a:chExt cx="8296836" cy="702145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564776" y="1953793"/>
                <a:ext cx="8296836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78224" y="1582601"/>
                <a:ext cx="0" cy="66170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8861612" y="1623044"/>
                <a:ext cx="0" cy="66170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Arrow Connector 15"/>
            <p:cNvCxnSpPr/>
            <p:nvPr/>
          </p:nvCxnSpPr>
          <p:spPr>
            <a:xfrm flipV="1">
              <a:off x="4470004" y="1218313"/>
              <a:ext cx="0" cy="749029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7532738" y="850362"/>
            <a:ext cx="1658092" cy="1859644"/>
            <a:chOff x="7532738" y="850362"/>
            <a:chExt cx="1658092" cy="185964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2738" y="1455382"/>
              <a:ext cx="1658092" cy="1254624"/>
            </a:xfrm>
            <a:prstGeom prst="rect">
              <a:avLst/>
            </a:prstGeom>
          </p:spPr>
        </p:pic>
        <p:cxnSp>
          <p:nvCxnSpPr>
            <p:cNvPr id="24" name="Straight Arrow Connector 23"/>
            <p:cNvCxnSpPr/>
            <p:nvPr/>
          </p:nvCxnSpPr>
          <p:spPr>
            <a:xfrm flipV="1">
              <a:off x="8148918" y="850362"/>
              <a:ext cx="0" cy="60502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2086583" y="297831"/>
            <a:ext cx="2897437" cy="1443702"/>
            <a:chOff x="2086583" y="297831"/>
            <a:chExt cx="2897437" cy="1443702"/>
          </a:xfrm>
        </p:grpSpPr>
        <p:sp>
          <p:nvSpPr>
            <p:cNvPr id="20" name="Oval Callout 19"/>
            <p:cNvSpPr/>
            <p:nvPr/>
          </p:nvSpPr>
          <p:spPr>
            <a:xfrm>
              <a:off x="2686405" y="297831"/>
              <a:ext cx="2297615" cy="670618"/>
            </a:xfrm>
            <a:prstGeom prst="wedgeEllipseCallout">
              <a:avLst>
                <a:gd name="adj1" fmla="val -24930"/>
                <a:gd name="adj2" fmla="val 80546"/>
              </a:avLst>
            </a:prstGeom>
            <a:solidFill>
              <a:srgbClr val="DA101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4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দূরত্ব</a:t>
              </a:r>
              <a:endParaRPr lang="en-US" sz="4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86583" y="1218313"/>
              <a:ext cx="19878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৭৫ কিলোমিটার</a:t>
              </a:r>
              <a:endParaRPr lang="en-US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143424" y="181747"/>
            <a:ext cx="2218360" cy="1606672"/>
            <a:chOff x="6143424" y="181747"/>
            <a:chExt cx="2218360" cy="1606672"/>
          </a:xfrm>
        </p:grpSpPr>
        <p:sp>
          <p:nvSpPr>
            <p:cNvPr id="21" name="Oval Callout 20"/>
            <p:cNvSpPr/>
            <p:nvPr/>
          </p:nvSpPr>
          <p:spPr>
            <a:xfrm>
              <a:off x="6640560" y="181747"/>
              <a:ext cx="1721224" cy="756212"/>
            </a:xfrm>
            <a:prstGeom prst="wedgeEllipseCallout">
              <a:avLst>
                <a:gd name="adj1" fmla="val -50521"/>
                <a:gd name="adj2" fmla="val 87587"/>
              </a:avLst>
            </a:prstGeom>
            <a:solidFill>
              <a:srgbClr val="DA101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4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সময়</a:t>
              </a:r>
              <a:endParaRPr lang="en-US" sz="4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43424" y="1265199"/>
              <a:ext cx="9942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১ ঘণ্টা</a:t>
              </a:r>
              <a:endParaRPr lang="en-US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60" y="1912010"/>
            <a:ext cx="309562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38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0.94653 2.96296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3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12"/>
          <a:stretch/>
        </p:blipFill>
        <p:spPr>
          <a:xfrm>
            <a:off x="344930" y="107576"/>
            <a:ext cx="7346788" cy="14478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77" t="51327"/>
          <a:stretch/>
        </p:blipFill>
        <p:spPr>
          <a:xfrm>
            <a:off x="3953608" y="1425387"/>
            <a:ext cx="3738109" cy="108693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517917" y="2599658"/>
            <a:ext cx="1783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/>
              <a:t>সেতুর দৈর্ঘ্য</a:t>
            </a:r>
            <a:endParaRPr 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154914" y="2603914"/>
            <a:ext cx="2220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/>
              <a:t>ট্রেনের দৈর্ঘ্য</a:t>
            </a:r>
            <a:endParaRPr lang="en-US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37827" y="4412040"/>
            <a:ext cx="73480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সুতরাং ট্রেনটি সেতু অতিক্রম করতে মোট দূরত্ব অতিক্রম করবে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	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= ট্রেনের দৈর্ঘ্য  	+     সেতুর দৈর্ঘ্য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	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=  ১৮০ মিটার    +     ৩২০ মিটার</a:t>
            </a:r>
          </a:p>
          <a:p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	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= ৫০০ মিটার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77519" y="2873599"/>
            <a:ext cx="7414199" cy="1400942"/>
            <a:chOff x="542924" y="1917994"/>
            <a:chExt cx="7914145" cy="1400942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542924" y="2628900"/>
              <a:ext cx="791414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57212" y="1917994"/>
              <a:ext cx="0" cy="1282402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8457068" y="2036534"/>
              <a:ext cx="0" cy="1282402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1773117" y="3662726"/>
            <a:ext cx="51367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ট্রেনটির মোট অতিক্রান্ত দূরত্ব</a:t>
            </a:r>
            <a:endParaRPr lang="en-US" sz="4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44929" y="2597130"/>
            <a:ext cx="3568164" cy="13447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960104" y="2610577"/>
            <a:ext cx="3731614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32" y="448736"/>
            <a:ext cx="3608680" cy="10971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53"/>
          <a:stretch/>
        </p:blipFill>
        <p:spPr>
          <a:xfrm>
            <a:off x="344929" y="1447852"/>
            <a:ext cx="3608679" cy="1077841"/>
          </a:xfrm>
          <a:prstGeom prst="rect">
            <a:avLst/>
          </a:prstGeom>
          <a:scene3d>
            <a:camera prst="orthographicFront">
              <a:rot lat="0" lon="10500000" rev="0"/>
            </a:camera>
            <a:lightRig rig="threePt" dir="t"/>
          </a:scene3d>
        </p:spPr>
      </p:pic>
      <p:cxnSp>
        <p:nvCxnSpPr>
          <p:cNvPr id="24" name="Straight Connector 23"/>
          <p:cNvCxnSpPr/>
          <p:nvPr/>
        </p:nvCxnSpPr>
        <p:spPr>
          <a:xfrm>
            <a:off x="344929" y="1438834"/>
            <a:ext cx="3608679" cy="0"/>
          </a:xfrm>
          <a:prstGeom prst="line">
            <a:avLst/>
          </a:prstGeom>
          <a:ln w="57150">
            <a:solidFill>
              <a:srgbClr val="243C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1" t="13985" r="34049" b="38068"/>
          <a:stretch/>
        </p:blipFill>
        <p:spPr>
          <a:xfrm>
            <a:off x="6833835" y="364954"/>
            <a:ext cx="326576" cy="356264"/>
          </a:xfrm>
          <a:prstGeom prst="ellipse">
            <a:avLst/>
          </a:prstGeom>
          <a:ln w="63500" cap="rnd">
            <a:noFill/>
          </a:ln>
          <a:effectLst>
            <a:glow rad="1270000">
              <a:srgbClr val="FFC000">
                <a:alpha val="56000"/>
              </a:srgb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  <a:softEdge rad="63500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11957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7 L 0.7974 -0.0027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61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18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00063" y="1963271"/>
            <a:ext cx="8150976" cy="156043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51" y="1132471"/>
            <a:ext cx="2605088" cy="105727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500063" y="3500433"/>
            <a:ext cx="4457700" cy="1571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21" y="2721092"/>
            <a:ext cx="2595558" cy="1057275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500062" y="5126410"/>
            <a:ext cx="7308015" cy="1571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51" y="4350109"/>
            <a:ext cx="3095625" cy="1057275"/>
          </a:xfrm>
          <a:prstGeom prst="rect">
            <a:avLst/>
          </a:prstGeom>
        </p:spPr>
      </p:pic>
      <p:sp>
        <p:nvSpPr>
          <p:cNvPr id="21" name="Oval 20"/>
          <p:cNvSpPr/>
          <p:nvPr/>
        </p:nvSpPr>
        <p:spPr>
          <a:xfrm>
            <a:off x="728664" y="91609"/>
            <a:ext cx="1657350" cy="95726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দূরত্ব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506358" y="105634"/>
            <a:ext cx="1657350" cy="95726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90561" y="2164747"/>
            <a:ext cx="8031919" cy="610787"/>
            <a:chOff x="690561" y="2164747"/>
            <a:chExt cx="8031919" cy="610787"/>
          </a:xfrm>
        </p:grpSpPr>
        <p:sp>
          <p:nvSpPr>
            <p:cNvPr id="23" name="Rounded Rectangle 22"/>
            <p:cNvSpPr/>
            <p:nvPr/>
          </p:nvSpPr>
          <p:spPr>
            <a:xfrm>
              <a:off x="690561" y="2178822"/>
              <a:ext cx="2242618" cy="5857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৭৫০০০মিটার</a:t>
              </a:r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6272214" y="2189746"/>
              <a:ext cx="2450266" cy="5857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৩৬০০ সেকেন্ডে</a:t>
              </a:r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3941018" y="2164747"/>
              <a:ext cx="1085768" cy="35626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যায়</a:t>
              </a:r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718074" y="3735486"/>
            <a:ext cx="5454124" cy="836802"/>
            <a:chOff x="718074" y="3735486"/>
            <a:chExt cx="5454124" cy="836802"/>
          </a:xfrm>
        </p:grpSpPr>
        <p:sp>
          <p:nvSpPr>
            <p:cNvPr id="25" name="Rounded Rectangle 24"/>
            <p:cNvSpPr/>
            <p:nvPr/>
          </p:nvSpPr>
          <p:spPr>
            <a:xfrm>
              <a:off x="718074" y="3763798"/>
              <a:ext cx="1519786" cy="5857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১মিটার</a:t>
              </a:r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ounded Rectangle 25"/>
                <p:cNvSpPr/>
                <p:nvPr/>
              </p:nvSpPr>
              <p:spPr>
                <a:xfrm>
                  <a:off x="3651439" y="3735486"/>
                  <a:ext cx="2520759" cy="836802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NikoshBAN" panose="02000000000000000000" pitchFamily="2" charset="0"/>
                            </a:rPr>
                          </m:ctrlPr>
                        </m:fPr>
                        <m:num>
                          <m:r>
                            <a:rPr lang="bn-BD" sz="32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NikoshBAN" panose="02000000000000000000" pitchFamily="2" charset="0"/>
                            </a:rPr>
                            <m:t>৩৬০০</m:t>
                          </m:r>
                        </m:num>
                        <m:den>
                          <m:r>
                            <a:rPr lang="bn-BD" sz="32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NikoshBAN" panose="02000000000000000000" pitchFamily="2" charset="0"/>
                            </a:rPr>
                            <m:t>৭৫০০০</m:t>
                          </m:r>
                        </m:den>
                      </m:f>
                    </m:oMath>
                  </a14:m>
                  <a:r>
                    <a:rPr lang="bn-BD" sz="3200" dirty="0" smtClean="0">
                      <a:latin typeface="NikoshBAN" panose="02000000000000000000" pitchFamily="2" charset="0"/>
                      <a:cs typeface="NikoshBAN" panose="02000000000000000000" pitchFamily="2" charset="0"/>
                    </a:rPr>
                    <a:t> সেকেণ্ডে</a:t>
                  </a:r>
                  <a:endParaRPr lang="en-US" sz="3200" dirty="0"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</mc:Choice>
          <mc:Fallback xmlns="">
            <p:sp>
              <p:nvSpPr>
                <p:cNvPr id="26" name="Rounded Rectangle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51439" y="3735486"/>
                  <a:ext cx="2520759" cy="836802"/>
                </a:xfrm>
                <a:prstGeom prst="roundRect">
                  <a:avLst/>
                </a:prstGeom>
                <a:blipFill rotWithShape="0">
                  <a:blip r:embed="rId4"/>
                  <a:stretch>
                    <a:fillRect b="-129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Rounded Rectangle 29"/>
            <p:cNvSpPr/>
            <p:nvPr/>
          </p:nvSpPr>
          <p:spPr>
            <a:xfrm>
              <a:off x="2476499" y="3834630"/>
              <a:ext cx="794306" cy="3868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যায়</a:t>
              </a:r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19274" y="5393338"/>
            <a:ext cx="7501042" cy="1063588"/>
            <a:chOff x="719274" y="5393338"/>
            <a:chExt cx="7501042" cy="1063588"/>
          </a:xfrm>
        </p:grpSpPr>
        <p:sp>
          <p:nvSpPr>
            <p:cNvPr id="27" name="Rounded Rectangle 26"/>
            <p:cNvSpPr/>
            <p:nvPr/>
          </p:nvSpPr>
          <p:spPr>
            <a:xfrm>
              <a:off x="719274" y="5393338"/>
              <a:ext cx="1785938" cy="5857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৫০০মিটার</a:t>
              </a:r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ounded Rectangle 27"/>
                <p:cNvSpPr/>
                <p:nvPr/>
              </p:nvSpPr>
              <p:spPr>
                <a:xfrm>
                  <a:off x="5324468" y="5416702"/>
                  <a:ext cx="2895848" cy="1040224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NikoshBAN" panose="02000000000000000000" pitchFamily="2" charset="0"/>
                            </a:rPr>
                          </m:ctrlPr>
                        </m:fPr>
                        <m:num>
                          <m:r>
                            <a:rPr lang="bn-BD" sz="32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NikoshBAN" panose="02000000000000000000" pitchFamily="2" charset="0"/>
                            </a:rPr>
                            <m:t>৩৬০০</m:t>
                          </m:r>
                          <m:r>
                            <a:rPr lang="bn-BD" sz="32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NikoshBAN" panose="02000000000000000000" pitchFamily="2" charset="0"/>
                            </a:rPr>
                            <m:t>×</m:t>
                          </m:r>
                          <m:r>
                            <a:rPr lang="bn-BD" sz="32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NikoshBAN" panose="02000000000000000000" pitchFamily="2" charset="0"/>
                            </a:rPr>
                            <m:t>৫০০</m:t>
                          </m:r>
                        </m:num>
                        <m:den>
                          <m:r>
                            <a:rPr lang="bn-BD" sz="32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NikoshBAN" panose="02000000000000000000" pitchFamily="2" charset="0"/>
                            </a:rPr>
                            <m:t>৭৫০০০</m:t>
                          </m:r>
                        </m:den>
                      </m:f>
                    </m:oMath>
                  </a14:m>
                  <a:r>
                    <a:rPr lang="bn-BD" sz="3200" dirty="0" smtClean="0">
                      <a:latin typeface="NikoshBAN" panose="02000000000000000000" pitchFamily="2" charset="0"/>
                      <a:cs typeface="NikoshBAN" panose="02000000000000000000" pitchFamily="2" charset="0"/>
                    </a:rPr>
                    <a:t>সেকেন্ডে</a:t>
                  </a:r>
                  <a:endParaRPr lang="en-US" sz="3200" dirty="0"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</mc:Choice>
          <mc:Fallback xmlns="">
            <p:sp>
              <p:nvSpPr>
                <p:cNvPr id="28" name="Rounded Rectangle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4468" y="5416702"/>
                  <a:ext cx="2895848" cy="1040224"/>
                </a:xfrm>
                <a:prstGeom prst="roundRect">
                  <a:avLst/>
                </a:prstGeom>
                <a:blipFill rotWithShape="0">
                  <a:blip r:embed="rId5"/>
                  <a:stretch>
                    <a:fillRect r="-2935" b="-58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" name="Rounded Rectangle 30"/>
            <p:cNvSpPr/>
            <p:nvPr/>
          </p:nvSpPr>
          <p:spPr>
            <a:xfrm>
              <a:off x="3410423" y="5393338"/>
              <a:ext cx="805432" cy="44435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যায়</a:t>
              </a:r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995" y="1016672"/>
            <a:ext cx="1102642" cy="110264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728" y="2930878"/>
            <a:ext cx="704058" cy="70405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629" y="4314846"/>
            <a:ext cx="968728" cy="96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65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0.91458 0.0108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729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L 0.50712 0.0011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4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59259E-6 L 0.80677 -0.00092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33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273</Words>
  <Application>Microsoft Office PowerPoint</Application>
  <PresentationFormat>On-screen Show (4:3)</PresentationFormat>
  <Paragraphs>64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Aharoni</vt:lpstr>
      <vt:lpstr>Arial</vt:lpstr>
      <vt:lpstr>Calibri</vt:lpstr>
      <vt:lpstr>Calibri Light</vt:lpstr>
      <vt:lpstr>Cambria Math</vt:lpstr>
      <vt:lpstr>NikoshBAN</vt:lpstr>
      <vt:lpstr>SutonnyMJ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198</cp:revision>
  <dcterms:created xsi:type="dcterms:W3CDTF">2013-11-26T16:25:42Z</dcterms:created>
  <dcterms:modified xsi:type="dcterms:W3CDTF">2013-11-30T03:43:00Z</dcterms:modified>
</cp:coreProperties>
</file>